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64" r:id="rId4"/>
    <p:sldId id="257" r:id="rId5"/>
    <p:sldId id="258" r:id="rId6"/>
    <p:sldId id="263" r:id="rId7"/>
    <p:sldId id="259" r:id="rId8"/>
    <p:sldId id="260" r:id="rId9"/>
    <p:sldId id="265" r:id="rId10"/>
    <p:sldId id="266" r:id="rId11"/>
    <p:sldId id="267" r:id="rId12"/>
    <p:sldId id="268" r:id="rId13"/>
    <p:sldId id="269" r:id="rId14"/>
    <p:sldId id="261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E6650-5CA5-44B8-BF61-285CD8D58A9F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6F98F-CC32-4EEC-B423-58C60CF31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62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6F98F-CC32-4EEC-B423-58C60CF3102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02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0A7E-D12B-414C-B100-F0E765B2C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9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F2AF7-0CD0-BA4C-85C3-B3D89C179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9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298F1-446C-C541-9937-AA83CD860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5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0DE09-EE80-1A4B-AC4D-5BC6B7D84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7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68215-1054-354B-A542-4EBB25F46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8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29836-2221-164F-97F9-7F6EB298D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0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00002-D613-BC47-B92E-4A37AA0F6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3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E88E3-2F30-3E49-B753-191CEA5E0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2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B94B2-2D72-E14B-A022-22E6C704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8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39D3C-6A1D-D54A-A0EC-51AC708C7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369F-A7EB-3045-9542-0B57A5CFD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3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83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2416736-EC3D-234E-B6DC-B022DA379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en-US" sz="4400">
                <a:latin typeface="Arial" charset="0"/>
                <a:ea typeface="ＭＳ Ｐゴシック" charset="0"/>
              </a:rPr>
              <a:t>Contemporary Tourism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  <a:ea typeface="ＭＳ Ｐゴシック" charset="0"/>
              </a:rPr>
              <a:t>Contemporary Tourists, Tourist Behaviour and Flows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856662" cy="114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Characteristics of Mass Tourism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79388" y="1412875"/>
            <a:ext cx="8640762" cy="5184775"/>
          </a:xfrm>
        </p:spPr>
        <p:txBody>
          <a:bodyPr/>
          <a:lstStyle/>
          <a:p>
            <a:r>
              <a:rPr lang="en-US" sz="2600">
                <a:latin typeface="Arial" charset="0"/>
                <a:ea typeface="ＭＳ Ｐゴシック" charset="0"/>
              </a:rPr>
              <a:t>Highly seasonal tourism demand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Middle and low class tourists from urban-industry areas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Large numbers of tourists in ratio to locals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Spatial focus on a few areas within the destination, associated with spatial concentration of facilities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Exploitation of local values, behaviours and languages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Organisation by international tourism operators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Exploitation of natural resources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Undifferentiated products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Origin-packaged holidays</a:t>
            </a:r>
          </a:p>
          <a:p>
            <a:r>
              <a:rPr lang="en-US" sz="2600">
                <a:latin typeface="Arial" charset="0"/>
                <a:ea typeface="ＭＳ Ｐゴシック" charset="0"/>
              </a:rPr>
              <a:t>Reliance upon developed generating markets</a:t>
            </a:r>
          </a:p>
          <a:p>
            <a:endParaRPr lang="en-US" sz="2400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Alternative tourism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Many alternative tourisms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Are mass and alternative tourism polar opposites?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On a relative per visitor basis tourism in mass tourism destinations may be extremely efficient and have smaller environmental impacts than an ecotourism destination.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Special Interest Tourism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95288" y="1916113"/>
            <a:ext cx="8424862" cy="4608512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concept often closely associated with alternative tourism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SIT occurs when travel motivation and decision making is primarily determined by a particular special interest, that is often associated with ‘serious leisure’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just attending at particular attraction or engaging is a specific activity does not make it a special interest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Micro-scale approaches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68313" y="1981200"/>
            <a:ext cx="8351837" cy="4114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typologies of tourists that focus on psychological types or personality traits: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“wanderlust” / “</a:t>
            </a:r>
            <a:r>
              <a:rPr lang="en-US" altLang="ja-JP">
                <a:latin typeface="Arial" charset="0"/>
                <a:ea typeface="ＭＳ Ｐゴシック" charset="0"/>
              </a:rPr>
              <a:t>sunlust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</a:rPr>
              <a:t>psychocentric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</a:rPr>
              <a:t>, </a:t>
            </a:r>
            <a:r>
              <a:rPr lang="en-US">
                <a:latin typeface="Arial" charset="0"/>
                <a:ea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</a:rPr>
              <a:t>midcentric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</a:rPr>
              <a:t> and </a:t>
            </a:r>
            <a:r>
              <a:rPr lang="en-US">
                <a:latin typeface="Arial" charset="0"/>
                <a:ea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</a:rPr>
              <a:t>allocentric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</a:rPr>
              <a:t> </a:t>
            </a:r>
          </a:p>
          <a:p>
            <a:r>
              <a:rPr lang="en-US">
                <a:latin typeface="Arial" charset="0"/>
                <a:ea typeface="ＭＳ Ｐゴシック" charset="0"/>
              </a:rPr>
              <a:t>Motivational studies: “push” and “pull”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in some cases the destination may be incidental to the trip!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Meso-Scale Approaches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424862" cy="468788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Interested in changing patterns over time: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Life course approach – emphasizes that changes in one dimension of the household-aging process are linked to changes in other dimensions, e.g. employment, location, in seeking to explain behaviours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Cohort analysis, e.g. comparing different generations of tourism behaviour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In both approaches travel is regarded as more routine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Recommended reading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79388" y="1700213"/>
            <a:ext cx="8785225" cy="4968875"/>
          </a:xfrm>
        </p:spPr>
        <p:txBody>
          <a:bodyPr/>
          <a:lstStyle/>
          <a:p>
            <a:r>
              <a:rPr lang="en-US" sz="2800">
                <a:latin typeface="Arial" charset="0"/>
                <a:ea typeface="ＭＳ Ｐゴシック" charset="0"/>
              </a:rPr>
              <a:t>Backer, E. &amp; King, B. (Eds.) (2015). </a:t>
            </a:r>
            <a:r>
              <a:rPr lang="en-US" sz="2800" i="1">
                <a:latin typeface="Arial" charset="0"/>
                <a:ea typeface="ＭＳ Ｐゴシック" charset="0"/>
              </a:rPr>
              <a:t>VFR Travel Research: International Perspectives</a:t>
            </a:r>
            <a:r>
              <a:rPr lang="en-US" sz="2800">
                <a:latin typeface="Arial" charset="0"/>
                <a:ea typeface="ＭＳ Ｐゴシック" charset="0"/>
              </a:rPr>
              <a:t>. Bristol: Channelview.</a:t>
            </a:r>
          </a:p>
          <a:p>
            <a:r>
              <a:rPr lang="en-US" sz="2800">
                <a:latin typeface="Arial" charset="0"/>
                <a:ea typeface="ＭＳ Ｐゴシック" charset="0"/>
              </a:rPr>
              <a:t>Cohen, S. A., Prayag, G. &amp; Moital, M. (2014). Consumer behaviour in tourism: Concepts, influences and opportunities. </a:t>
            </a:r>
            <a:r>
              <a:rPr lang="en-US" sz="2800" i="1">
                <a:latin typeface="Arial" charset="0"/>
                <a:ea typeface="ＭＳ Ｐゴシック" charset="0"/>
              </a:rPr>
              <a:t>Current Issues in Tourism</a:t>
            </a:r>
            <a:r>
              <a:rPr lang="en-US" sz="2800">
                <a:latin typeface="Arial" charset="0"/>
                <a:ea typeface="ＭＳ Ｐゴシック" charset="0"/>
              </a:rPr>
              <a:t>, 17(10), 872-909.</a:t>
            </a:r>
          </a:p>
          <a:p>
            <a:r>
              <a:rPr lang="en-US" sz="2800">
                <a:latin typeface="Arial" charset="0"/>
                <a:ea typeface="ＭＳ Ｐゴシック" charset="0"/>
              </a:rPr>
              <a:t>Hall, C.M. (2014). </a:t>
            </a:r>
            <a:r>
              <a:rPr lang="en-US" sz="2800" i="1">
                <a:latin typeface="Arial" charset="0"/>
                <a:ea typeface="ＭＳ Ｐゴシック" charset="0"/>
              </a:rPr>
              <a:t>Tourism and Social Marketing</a:t>
            </a:r>
            <a:r>
              <a:rPr lang="en-US" sz="2800">
                <a:latin typeface="Arial" charset="0"/>
                <a:ea typeface="ＭＳ Ｐゴシック" charset="0"/>
              </a:rPr>
              <a:t>. London: Routledge.</a:t>
            </a:r>
          </a:p>
          <a:p>
            <a:r>
              <a:rPr lang="en-US" sz="2800">
                <a:latin typeface="Arial" charset="0"/>
                <a:ea typeface="ＭＳ Ｐゴシック" charset="0"/>
              </a:rPr>
              <a:t>Visser, G. &amp; S. Ferreira, S. (eds) (2013). </a:t>
            </a:r>
            <a:r>
              <a:rPr lang="en-US" sz="2800" i="1">
                <a:latin typeface="Arial" charset="0"/>
                <a:ea typeface="ＭＳ Ｐゴシック" charset="0"/>
              </a:rPr>
              <a:t>Tourism and Crises</a:t>
            </a:r>
            <a:r>
              <a:rPr lang="en-US" sz="2800">
                <a:latin typeface="Arial" charset="0"/>
                <a:ea typeface="ＭＳ Ｐゴシック" charset="0"/>
              </a:rPr>
              <a:t>, London: Routledge.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Lecture Objectives I</a:t>
            </a:r>
          </a:p>
        </p:txBody>
      </p:sp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323850" y="1341438"/>
            <a:ext cx="8569325" cy="5327650"/>
          </a:xfrm>
        </p:spPr>
        <p:txBody>
          <a:bodyPr/>
          <a:lstStyle/>
          <a:p>
            <a:r>
              <a:rPr lang="en-GB" sz="2800">
                <a:latin typeface="Arial" charset="0"/>
                <a:ea typeface="ＭＳ Ｐゴシック" charset="0"/>
              </a:rPr>
              <a:t>Understand different approaches to categorising different types of tourism 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Appreciate factors that have contributed to the growth of international tourism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Understand the significance of wildcard events that may slow or reduce tourism growth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US" sz="2800">
                <a:latin typeface="Arial" charset="0"/>
                <a:ea typeface="ＭＳ Ｐゴシック" charset="0"/>
              </a:rPr>
              <a:t>Identify factors that may explain the short-term stability of tourist flows and patterns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Understand the roles of distance and accessibility as key factors in determining tourism flows</a:t>
            </a:r>
            <a:endParaRPr lang="en-NZ" sz="2800">
              <a:latin typeface="Arial" charset="0"/>
              <a:ea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Lecture Objectives II</a:t>
            </a:r>
          </a:p>
        </p:txBody>
      </p:sp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323850" y="1341438"/>
            <a:ext cx="8569325" cy="5327650"/>
          </a:xfrm>
        </p:spPr>
        <p:txBody>
          <a:bodyPr/>
          <a:lstStyle/>
          <a:p>
            <a:r>
              <a:rPr lang="en-GB" sz="2800">
                <a:latin typeface="Arial" charset="0"/>
                <a:ea typeface="ＭＳ Ｐゴシック" charset="0"/>
              </a:rPr>
              <a:t>Understand the characteristics of mass and alternative tourism 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Understand the nature of special interest tourism 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Appreciate psychographic and motivational approaches to explaining tourist behaviour</a:t>
            </a:r>
            <a:endParaRPr lang="en-NZ" sz="2800">
              <a:latin typeface="Arial" charset="0"/>
              <a:ea typeface="ＭＳ Ｐゴシック" charset="0"/>
            </a:endParaRPr>
          </a:p>
          <a:p>
            <a:r>
              <a:rPr lang="en-GB" sz="2800">
                <a:latin typeface="Arial" charset="0"/>
                <a:ea typeface="ＭＳ Ｐゴシック" charset="0"/>
              </a:rPr>
              <a:t>Appreciate the significance of lifecourse approaches to explaining changes in tourism behaviour over the life of an individual as well as cohort value shift with respect to tourism.</a:t>
            </a:r>
            <a:endParaRPr lang="en-NZ" sz="2800">
              <a:latin typeface="Arial" charset="0"/>
              <a:ea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Tourism Movement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640763" cy="467995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Macro scale – explain the movement of people in aggregate form, e.g. spatial flows 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Micro scale – often seek to explain individual tourist behaviours on the basis of theories of tourist psychology and motivation 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Meso scale – integrate aggregate and individual accounts of tourist behaviour, e.g. time geography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International travel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856662" cy="5040313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A range of factors: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Not random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Predicting 1.8 billion by 2030 (UNWTO 2012)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Key destination areas - East Asia and the Pacific, Americas and Europe. 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relative importance changes over time according to changes in the constraints on travel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By 2030 57% of international arrivals will be in emerging economies (30% in 1980) and 43% in advanced economies (70% in 1980).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12775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Wild Card Events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1773238"/>
            <a:ext cx="8713788" cy="48244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high magnitude, low frequency events: </a:t>
            </a:r>
          </a:p>
          <a:p>
            <a:pPr>
              <a:defRPr/>
            </a:pPr>
            <a:r>
              <a:rPr lang="en-US" dirty="0" smtClean="0"/>
              <a:t>World wars or major international conflicts;  </a:t>
            </a:r>
          </a:p>
          <a:p>
            <a:pPr>
              <a:defRPr/>
            </a:pPr>
            <a:r>
              <a:rPr lang="en-US" dirty="0" smtClean="0"/>
              <a:t>Serious economic depression or period of severe recession over a large number of countries; </a:t>
            </a:r>
          </a:p>
          <a:p>
            <a:pPr>
              <a:defRPr/>
            </a:pPr>
            <a:r>
              <a:rPr lang="en-US" dirty="0" smtClean="0"/>
              <a:t>Rapid increase (or fluctuations) in the price of a major energy source that is used for transportation, particularly oil; and </a:t>
            </a:r>
          </a:p>
          <a:p>
            <a:pPr>
              <a:defRPr/>
            </a:pPr>
            <a:r>
              <a:rPr lang="en-US" dirty="0" smtClean="0"/>
              <a:t>Outbreaks of contagious disease.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Inertia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Strong year on year stability due to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Information feedback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Distance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International connections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Attraction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Relative cost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Intervening opportunities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Image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</a:rPr>
              <a:t>Culture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Describing Tourism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Mass and alternative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Special interest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Gray’s wanderlust and sunlust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Cohen’s classification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Plog’s classification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</a:rPr>
              <a:t>Classifications by motivations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Mass &amp; Alternative Tourism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mass tourism refers to the production of industrially organised tourism that supports the movement of large numbers of people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Contemporary Tourism 3rd edn  © Goodfellow Publishers 2016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880</Words>
  <Application>Microsoft Office PowerPoint</Application>
  <PresentationFormat>On-screen Show (4:3)</PresentationFormat>
  <Paragraphs>100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Arial</vt:lpstr>
      <vt:lpstr>Calibri</vt:lpstr>
      <vt:lpstr>Blank Presentation</vt:lpstr>
      <vt:lpstr>Contemporary Tourism</vt:lpstr>
      <vt:lpstr>Lecture Objectives I</vt:lpstr>
      <vt:lpstr>Lecture Objectives II</vt:lpstr>
      <vt:lpstr>Tourism Movement</vt:lpstr>
      <vt:lpstr>International travel</vt:lpstr>
      <vt:lpstr>Wild Card Events</vt:lpstr>
      <vt:lpstr>Inertia</vt:lpstr>
      <vt:lpstr>Describing Tourism</vt:lpstr>
      <vt:lpstr>Mass &amp; Alternative Tourism</vt:lpstr>
      <vt:lpstr>Characteristics of Mass Tourism</vt:lpstr>
      <vt:lpstr>Alternative tourism</vt:lpstr>
      <vt:lpstr>Special Interest Tourism</vt:lpstr>
      <vt:lpstr>Micro-scale approaches</vt:lpstr>
      <vt:lpstr>Meso-Scale Approaches</vt:lpstr>
      <vt:lpstr>Recommended reading</vt:lpstr>
    </vt:vector>
  </TitlesOfParts>
  <Company>chris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13</cp:revision>
  <dcterms:created xsi:type="dcterms:W3CDTF">2007-08-18T14:24:50Z</dcterms:created>
  <dcterms:modified xsi:type="dcterms:W3CDTF">2016-02-03T21:57:56Z</dcterms:modified>
</cp:coreProperties>
</file>